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16" r:id="rId2"/>
    <p:sldId id="318" r:id="rId3"/>
  </p:sldIdLst>
  <p:sldSz cx="18268950" cy="24360188"/>
  <p:notesSz cx="7053263" cy="9309100"/>
  <p:defaultText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73">
          <p15:clr>
            <a:srgbClr val="A4A3A4"/>
          </p15:clr>
        </p15:guide>
        <p15:guide id="2" pos="57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505"/>
    <a:srgbClr val="04CFEA"/>
    <a:srgbClr val="0B8FA1"/>
    <a:srgbClr val="6A0402"/>
    <a:srgbClr val="C80000"/>
    <a:srgbClr val="FB403B"/>
    <a:srgbClr val="FF1111"/>
    <a:srgbClr val="800000"/>
    <a:srgbClr val="FCBCBA"/>
    <a:srgbClr val="BC0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60"/>
  </p:normalViewPr>
  <p:slideViewPr>
    <p:cSldViewPr>
      <p:cViewPr varScale="1">
        <p:scale>
          <a:sx n="25" d="100"/>
          <a:sy n="25" d="100"/>
        </p:scale>
        <p:origin x="2130" y="36"/>
      </p:cViewPr>
      <p:guideLst>
        <p:guide orient="horz" pos="7673"/>
        <p:guide pos="575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VE"/>
          </a:p>
        </p:txBody>
      </p:sp>
      <p:sp>
        <p:nvSpPr>
          <p:cNvPr id="3" name="2 Marcador de fecha"/>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EAD86382-66A6-4EA6-8850-4F32BB605949}" type="datetimeFigureOut">
              <a:rPr lang="es-VE" smtClean="0"/>
              <a:t>23/9/2024</a:t>
            </a:fld>
            <a:endParaRPr lang="es-VE"/>
          </a:p>
        </p:txBody>
      </p:sp>
      <p:sp>
        <p:nvSpPr>
          <p:cNvPr id="4" name="3 Marcador de pie de página"/>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BF4644D0-0D69-41E4-9F3C-BF67083EC61C}" type="slidenum">
              <a:rPr lang="es-VE" smtClean="0"/>
              <a:t>‹Nº›</a:t>
            </a:fld>
            <a:endParaRPr lang="es-VE"/>
          </a:p>
        </p:txBody>
      </p:sp>
    </p:spTree>
    <p:extLst>
      <p:ext uri="{BB962C8B-B14F-4D97-AF65-F5344CB8AC3E}">
        <p14:creationId xmlns:p14="http://schemas.microsoft.com/office/powerpoint/2010/main" val="375536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VE"/>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1D1A8F8-1308-41B4-822F-0F46D9DC124C}" type="datetimeFigureOut">
              <a:rPr lang="es-VE" smtClean="0"/>
              <a:pPr/>
              <a:t>23/9/2024</a:t>
            </a:fld>
            <a:endParaRPr lang="es-VE"/>
          </a:p>
        </p:txBody>
      </p:sp>
      <p:sp>
        <p:nvSpPr>
          <p:cNvPr id="4" name="3 Marcador de imagen de diapositiva"/>
          <p:cNvSpPr>
            <a:spLocks noGrp="1" noRot="1" noChangeAspect="1"/>
          </p:cNvSpPr>
          <p:nvPr>
            <p:ph type="sldImg" idx="2"/>
          </p:nvPr>
        </p:nvSpPr>
        <p:spPr>
          <a:xfrm>
            <a:off x="2217738" y="698500"/>
            <a:ext cx="2617787" cy="3490913"/>
          </a:xfrm>
          <a:prstGeom prst="rect">
            <a:avLst/>
          </a:prstGeom>
          <a:noFill/>
          <a:ln w="12700">
            <a:solidFill>
              <a:prstClr val="black"/>
            </a:solidFill>
          </a:ln>
        </p:spPr>
        <p:txBody>
          <a:bodyPr vert="horz" lIns="93497" tIns="46749" rIns="93497" bIns="46749" rtlCol="0" anchor="ctr"/>
          <a:lstStyle/>
          <a:p>
            <a:endParaRPr lang="es-VE"/>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ADC67BF1-1535-4701-8201-3B6FDDE5FFC0}" type="slidenum">
              <a:rPr lang="es-VE" smtClean="0"/>
              <a:pPr/>
              <a:t>‹Nº›</a:t>
            </a:fld>
            <a:endParaRPr lang="es-VE"/>
          </a:p>
        </p:txBody>
      </p:sp>
    </p:spTree>
    <p:extLst>
      <p:ext uri="{BB962C8B-B14F-4D97-AF65-F5344CB8AC3E}">
        <p14:creationId xmlns:p14="http://schemas.microsoft.com/office/powerpoint/2010/main" val="236968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0172" y="7567448"/>
            <a:ext cx="15528608" cy="5221652"/>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2740343" y="13804106"/>
            <a:ext cx="12788266" cy="6225382"/>
          </a:xfrm>
        </p:spPr>
        <p:txBody>
          <a:bodyPr/>
          <a:lstStyle>
            <a:lvl1pPr marL="0" indent="0" algn="ctr">
              <a:buNone/>
              <a:defRPr>
                <a:solidFill>
                  <a:schemeClr val="tx1">
                    <a:tint val="75000"/>
                  </a:schemeClr>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0" indent="0" algn="ctr">
              <a:buNone/>
              <a:defRPr>
                <a:solidFill>
                  <a:schemeClr val="tx1">
                    <a:tint val="75000"/>
                  </a:schemeClr>
                </a:solidFill>
              </a:defRPr>
            </a:lvl8pPr>
            <a:lvl9pPr marL="7314834"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3232305" y="1731153"/>
            <a:ext cx="4104170" cy="36918089"/>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913448" y="1731153"/>
            <a:ext cx="12014372" cy="369180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3120" y="15653677"/>
            <a:ext cx="15528608" cy="4838205"/>
          </a:xfrm>
        </p:spPr>
        <p:txBody>
          <a:bodyPr anchor="t"/>
          <a:lstStyle>
            <a:lvl1pPr algn="l">
              <a:defRPr sz="8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1443120" y="10324889"/>
            <a:ext cx="15528608" cy="5328789"/>
          </a:xfrm>
        </p:spPr>
        <p:txBody>
          <a:bodyPr anchor="b"/>
          <a:lstStyle>
            <a:lvl1pPr marL="0" indent="0">
              <a:buNone/>
              <a:defRPr sz="4000">
                <a:solidFill>
                  <a:schemeClr val="tx1">
                    <a:tint val="75000"/>
                  </a:schemeClr>
                </a:solidFill>
              </a:defRPr>
            </a:lvl1pPr>
            <a:lvl2pPr marL="914354" indent="0">
              <a:buNone/>
              <a:defRPr sz="3600">
                <a:solidFill>
                  <a:schemeClr val="tx1">
                    <a:tint val="75000"/>
                  </a:schemeClr>
                </a:solidFill>
              </a:defRPr>
            </a:lvl2pPr>
            <a:lvl3pPr marL="1828709" indent="0">
              <a:buNone/>
              <a:defRPr sz="3200">
                <a:solidFill>
                  <a:schemeClr val="tx1">
                    <a:tint val="75000"/>
                  </a:schemeClr>
                </a:solidFill>
              </a:defRPr>
            </a:lvl3pPr>
            <a:lvl4pPr marL="2743063" indent="0">
              <a:buNone/>
              <a:defRPr sz="2800">
                <a:solidFill>
                  <a:schemeClr val="tx1">
                    <a:tint val="75000"/>
                  </a:schemeClr>
                </a:solidFill>
              </a:defRPr>
            </a:lvl4pPr>
            <a:lvl5pPr marL="3657417" indent="0">
              <a:buNone/>
              <a:defRPr sz="2800">
                <a:solidFill>
                  <a:schemeClr val="tx1">
                    <a:tint val="75000"/>
                  </a:schemeClr>
                </a:solidFill>
              </a:defRPr>
            </a:lvl5pPr>
            <a:lvl6pPr marL="4571771" indent="0">
              <a:buNone/>
              <a:defRPr sz="2800">
                <a:solidFill>
                  <a:schemeClr val="tx1">
                    <a:tint val="75000"/>
                  </a:schemeClr>
                </a:solidFill>
              </a:defRPr>
            </a:lvl6pPr>
            <a:lvl7pPr marL="5486126" indent="0">
              <a:buNone/>
              <a:defRPr sz="2800">
                <a:solidFill>
                  <a:schemeClr val="tx1">
                    <a:tint val="75000"/>
                  </a:schemeClr>
                </a:solidFill>
              </a:defRPr>
            </a:lvl7pPr>
            <a:lvl8pPr marL="6400480" indent="0">
              <a:buNone/>
              <a:defRPr sz="2800">
                <a:solidFill>
                  <a:schemeClr val="tx1">
                    <a:tint val="75000"/>
                  </a:schemeClr>
                </a:solidFill>
              </a:defRPr>
            </a:lvl8pPr>
            <a:lvl9pPr marL="7314834" indent="0">
              <a:buNone/>
              <a:defRPr sz="28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913448" y="10093688"/>
            <a:ext cx="8059272" cy="28555555"/>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9277205" y="10093688"/>
            <a:ext cx="8059270" cy="28555555"/>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3448" y="975537"/>
            <a:ext cx="16442056" cy="4060031"/>
          </a:xfrm>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913449" y="5452848"/>
            <a:ext cx="8071958" cy="2272488"/>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3449" y="7725336"/>
            <a:ext cx="8071958" cy="14035305"/>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9280375" y="5452848"/>
            <a:ext cx="8075130" cy="2272488"/>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80375" y="7725336"/>
            <a:ext cx="8075130" cy="14035305"/>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3449" y="969897"/>
            <a:ext cx="6010358" cy="4127699"/>
          </a:xfrm>
        </p:spPr>
        <p:txBody>
          <a:bodyPr anchor="b"/>
          <a:lstStyle>
            <a:lvl1pPr algn="l">
              <a:defRPr sz="4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7142653" y="969899"/>
            <a:ext cx="10212850" cy="20790745"/>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913449" y="5097597"/>
            <a:ext cx="6010358" cy="16663048"/>
          </a:xfrm>
        </p:spPr>
        <p:txBody>
          <a:bodyPr/>
          <a:lstStyle>
            <a:lvl1pPr marL="0" indent="0">
              <a:buNone/>
              <a:defRPr sz="2800"/>
            </a:lvl1pPr>
            <a:lvl2pPr marL="914354" indent="0">
              <a:buNone/>
              <a:defRPr sz="2400"/>
            </a:lvl2pPr>
            <a:lvl3pPr marL="1828709" indent="0">
              <a:buNone/>
              <a:defRPr sz="2000"/>
            </a:lvl3pPr>
            <a:lvl4pPr marL="2743063" indent="0">
              <a:buNone/>
              <a:defRPr sz="1800"/>
            </a:lvl4pPr>
            <a:lvl5pPr marL="3657417" indent="0">
              <a:buNone/>
              <a:defRPr sz="1800"/>
            </a:lvl5pPr>
            <a:lvl6pPr marL="4571771" indent="0">
              <a:buNone/>
              <a:defRPr sz="1800"/>
            </a:lvl6pPr>
            <a:lvl7pPr marL="5486126" indent="0">
              <a:buNone/>
              <a:defRPr sz="1800"/>
            </a:lvl7pPr>
            <a:lvl8pPr marL="6400480" indent="0">
              <a:buNone/>
              <a:defRPr sz="1800"/>
            </a:lvl8pPr>
            <a:lvl9pPr marL="7314834" indent="0">
              <a:buNone/>
              <a:defRPr sz="1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0843" y="17052132"/>
            <a:ext cx="10961370" cy="2013101"/>
          </a:xfrm>
        </p:spPr>
        <p:txBody>
          <a:bodyPr anchor="b"/>
          <a:lstStyle>
            <a:lvl1pPr algn="l">
              <a:defRPr sz="4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3580843" y="2176629"/>
            <a:ext cx="10961370" cy="14616113"/>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es-VE"/>
          </a:p>
        </p:txBody>
      </p:sp>
      <p:sp>
        <p:nvSpPr>
          <p:cNvPr id="4" name="3 Marcador de texto"/>
          <p:cNvSpPr>
            <a:spLocks noGrp="1"/>
          </p:cNvSpPr>
          <p:nvPr>
            <p:ph type="body" sz="half" idx="2"/>
          </p:nvPr>
        </p:nvSpPr>
        <p:spPr>
          <a:xfrm>
            <a:off x="3580843" y="19065231"/>
            <a:ext cx="10961370" cy="2858938"/>
          </a:xfrm>
        </p:spPr>
        <p:txBody>
          <a:bodyPr/>
          <a:lstStyle>
            <a:lvl1pPr marL="0" indent="0">
              <a:buNone/>
              <a:defRPr sz="2800"/>
            </a:lvl1pPr>
            <a:lvl2pPr marL="914354" indent="0">
              <a:buNone/>
              <a:defRPr sz="2400"/>
            </a:lvl2pPr>
            <a:lvl3pPr marL="1828709" indent="0">
              <a:buNone/>
              <a:defRPr sz="2000"/>
            </a:lvl3pPr>
            <a:lvl4pPr marL="2743063" indent="0">
              <a:buNone/>
              <a:defRPr sz="1800"/>
            </a:lvl4pPr>
            <a:lvl5pPr marL="3657417" indent="0">
              <a:buNone/>
              <a:defRPr sz="1800"/>
            </a:lvl5pPr>
            <a:lvl6pPr marL="4571771" indent="0">
              <a:buNone/>
              <a:defRPr sz="1800"/>
            </a:lvl6pPr>
            <a:lvl7pPr marL="5486126" indent="0">
              <a:buNone/>
              <a:defRPr sz="1800"/>
            </a:lvl7pPr>
            <a:lvl8pPr marL="6400480" indent="0">
              <a:buNone/>
              <a:defRPr sz="1800"/>
            </a:lvl8pPr>
            <a:lvl9pPr marL="7314834" indent="0">
              <a:buNone/>
              <a:defRPr sz="1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909A55-9438-4229-A7F7-7804D8BABE83}" type="datetimeFigureOut">
              <a:rPr lang="es-VE" smtClean="0"/>
              <a:pPr/>
              <a:t>23/9/2024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091228B-C107-473A-980F-890BB03B6E21}" type="slidenum">
              <a:rPr lang="es-VE" smtClean="0"/>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3448" y="975537"/>
            <a:ext cx="16442056" cy="4060031"/>
          </a:xfrm>
          <a:prstGeom prst="rect">
            <a:avLst/>
          </a:prstGeom>
        </p:spPr>
        <p:txBody>
          <a:bodyPr vert="horz" lIns="182871" tIns="91435" rIns="182871" bIns="91435"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913448" y="5684046"/>
            <a:ext cx="16442056" cy="16076598"/>
          </a:xfrm>
          <a:prstGeom prst="rect">
            <a:avLst/>
          </a:prstGeom>
        </p:spPr>
        <p:txBody>
          <a:bodyPr vert="horz" lIns="182871" tIns="91435" rIns="182871" bIns="9143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913448" y="22578286"/>
            <a:ext cx="4262756" cy="1296955"/>
          </a:xfrm>
          <a:prstGeom prst="rect">
            <a:avLst/>
          </a:prstGeom>
        </p:spPr>
        <p:txBody>
          <a:bodyPr vert="horz" lIns="182871" tIns="91435" rIns="182871" bIns="91435" rtlCol="0" anchor="ctr"/>
          <a:lstStyle>
            <a:lvl1pPr algn="l">
              <a:defRPr sz="2400">
                <a:solidFill>
                  <a:schemeClr val="tx1">
                    <a:tint val="75000"/>
                  </a:schemeClr>
                </a:solidFill>
              </a:defRPr>
            </a:lvl1pPr>
          </a:lstStyle>
          <a:p>
            <a:fld id="{E0909A55-9438-4229-A7F7-7804D8BABE83}" type="datetimeFigureOut">
              <a:rPr lang="es-VE" smtClean="0"/>
              <a:pPr/>
              <a:t>23/9/2024</a:t>
            </a:fld>
            <a:endParaRPr lang="es-VE"/>
          </a:p>
        </p:txBody>
      </p:sp>
      <p:sp>
        <p:nvSpPr>
          <p:cNvPr id="5" name="4 Marcador de pie de página"/>
          <p:cNvSpPr>
            <a:spLocks noGrp="1"/>
          </p:cNvSpPr>
          <p:nvPr>
            <p:ph type="ftr" sz="quarter" idx="3"/>
          </p:nvPr>
        </p:nvSpPr>
        <p:spPr>
          <a:xfrm>
            <a:off x="6241892" y="22578286"/>
            <a:ext cx="5785168" cy="1296955"/>
          </a:xfrm>
          <a:prstGeom prst="rect">
            <a:avLst/>
          </a:prstGeom>
        </p:spPr>
        <p:txBody>
          <a:bodyPr vert="horz" lIns="182871" tIns="91435" rIns="182871" bIns="91435" rtlCol="0" anchor="ctr"/>
          <a:lstStyle>
            <a:lvl1pPr algn="ctr">
              <a:defRPr sz="24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13092748" y="22578286"/>
            <a:ext cx="4262756" cy="1296955"/>
          </a:xfrm>
          <a:prstGeom prst="rect">
            <a:avLst/>
          </a:prstGeom>
        </p:spPr>
        <p:txBody>
          <a:bodyPr vert="horz" lIns="182871" tIns="91435" rIns="182871" bIns="91435" rtlCol="0" anchor="ctr"/>
          <a:lstStyle>
            <a:lvl1pPr algn="r">
              <a:defRPr sz="2400">
                <a:solidFill>
                  <a:schemeClr val="tx1">
                    <a:tint val="75000"/>
                  </a:schemeClr>
                </a:solidFill>
              </a:defRPr>
            </a:lvl1pPr>
          </a:lstStyle>
          <a:p>
            <a:fld id="{D091228B-C107-473A-980F-890BB03B6E21}"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709" rtl="0" eaLnBrk="1" latinLnBrk="0" hangingPunct="1">
        <a:spcBef>
          <a:spcPct val="0"/>
        </a:spcBef>
        <a:buNone/>
        <a:defRPr sz="8800" kern="1200">
          <a:solidFill>
            <a:schemeClr val="tx1"/>
          </a:solidFill>
          <a:latin typeface="+mj-lt"/>
          <a:ea typeface="+mj-ea"/>
          <a:cs typeface="+mj-cs"/>
        </a:defRPr>
      </a:lvl1pPr>
    </p:titleStyle>
    <p:bodyStyle>
      <a:lvl1pPr marL="685766" indent="-685766" algn="l" defTabSz="182870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826" indent="-571471" algn="l" defTabSz="182870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5886" indent="-457177" algn="l" defTabSz="182870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240"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594"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8949"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303"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7657"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011" indent="-457177" algn="l" defTabSz="182870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hyperlink" Target="mailto:ubaius@uba.edu.ve"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hyperlink" Target="http://bdigital2.ula.ve/bdigital/index.php/colecciones/revencyt" TargetMode="Externa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3"/>
          <p:cNvSpPr txBox="1"/>
          <p:nvPr/>
        </p:nvSpPr>
        <p:spPr>
          <a:xfrm>
            <a:off x="5894115" y="427430"/>
            <a:ext cx="11940592"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smtClean="0">
                <a:solidFill>
                  <a:prstClr val="white"/>
                </a:solidFill>
                <a:latin typeface="Arial" charset="0"/>
                <a:cs typeface="Arial" charset="0"/>
              </a:rPr>
              <a:t>Vol. 11 Número 1, Enero - Junio. </a:t>
            </a:r>
            <a:r>
              <a:rPr lang="es-VE" sz="4000" b="1" dirty="0">
                <a:solidFill>
                  <a:prstClr val="white"/>
                </a:solidFill>
                <a:latin typeface="Arial" charset="0"/>
                <a:cs typeface="Arial" charset="0"/>
              </a:rPr>
              <a:t>Año </a:t>
            </a:r>
            <a:r>
              <a:rPr lang="es-VE" sz="4000" b="1" dirty="0" smtClean="0">
                <a:solidFill>
                  <a:prstClr val="white"/>
                </a:solidFill>
                <a:latin typeface="Arial" charset="0"/>
                <a:cs typeface="Arial" charset="0"/>
              </a:rPr>
              <a:t>2022</a:t>
            </a:r>
            <a:endParaRPr lang="es-VE" sz="4000" b="1" dirty="0">
              <a:solidFill>
                <a:prstClr val="white"/>
              </a:solidFill>
              <a:latin typeface="Arial" charset="0"/>
              <a:cs typeface="Arial" charset="0"/>
            </a:endParaRPr>
          </a:p>
        </p:txBody>
      </p:sp>
      <p:sp>
        <p:nvSpPr>
          <p:cNvPr id="17"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12292" y="0"/>
            <a:ext cx="18268948" cy="2137352"/>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defRPr/>
            </a:pPr>
            <a:endParaRPr lang="es-VE" dirty="0">
              <a:solidFill>
                <a:prstClr val="white"/>
              </a:solidFill>
              <a:latin typeface="Tw Cen MT"/>
              <a:cs typeface="Arial" charset="0"/>
            </a:endParaRPr>
          </a:p>
        </p:txBody>
      </p:sp>
      <p:sp>
        <p:nvSpPr>
          <p:cNvPr id="18"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0" y="2179426"/>
            <a:ext cx="18268948" cy="765010"/>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fontAlgn="base">
              <a:spcBef>
                <a:spcPct val="0"/>
              </a:spcBef>
              <a:spcAft>
                <a:spcPct val="0"/>
              </a:spcAft>
              <a:defRPr/>
            </a:pPr>
            <a:r>
              <a:rPr lang="es-MX" b="1">
                <a:solidFill>
                  <a:schemeClr val="bg1"/>
                </a:solidFill>
                <a:latin typeface="Arial" charset="0"/>
                <a:cs typeface="Arial" charset="0"/>
              </a:rPr>
              <a:t>Revista de Ciencias Jurídicas y Políticas</a:t>
            </a:r>
            <a:endParaRPr lang="es-MX" b="1" dirty="0">
              <a:solidFill>
                <a:schemeClr val="bg1"/>
              </a:solidFill>
              <a:latin typeface="Arial" charset="0"/>
              <a:cs typeface="Arial" charset="0"/>
            </a:endParaRPr>
          </a:p>
        </p:txBody>
      </p:sp>
      <p:sp>
        <p:nvSpPr>
          <p:cNvPr id="19" name="CuadroTexto 3"/>
          <p:cNvSpPr txBox="1"/>
          <p:nvPr/>
        </p:nvSpPr>
        <p:spPr>
          <a:xfrm>
            <a:off x="6830219" y="926741"/>
            <a:ext cx="10860880"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a:solidFill>
                  <a:prstClr val="white"/>
                </a:solidFill>
                <a:latin typeface="Times New Roman" pitchFamily="18" charset="0"/>
                <a:cs typeface="Times New Roman" pitchFamily="18" charset="0"/>
              </a:rPr>
              <a:t>Número 12, julio – diciembre. Año 2022</a:t>
            </a:r>
          </a:p>
        </p:txBody>
      </p:sp>
      <p:sp>
        <p:nvSpPr>
          <p:cNvPr id="21" name="Text Box 16"/>
          <p:cNvSpPr txBox="1">
            <a:spLocks noChangeArrowheads="1"/>
          </p:cNvSpPr>
          <p:nvPr/>
        </p:nvSpPr>
        <p:spPr bwMode="auto">
          <a:xfrm>
            <a:off x="1005741" y="206613"/>
            <a:ext cx="7264638" cy="1661983"/>
          </a:xfrm>
          <a:prstGeom prst="rect">
            <a:avLst/>
          </a:prstGeom>
          <a:noFill/>
          <a:ln w="9525">
            <a:noFill/>
            <a:miter lim="800000"/>
            <a:headEnd/>
            <a:tailEnd/>
          </a:ln>
          <a:effectLst/>
        </p:spPr>
        <p:txBody>
          <a:bodyPr wrap="square" lIns="182871" tIns="91435" rIns="182871" bIns="91435">
            <a:spAutoFit/>
          </a:bodyPr>
          <a:lstStyle/>
          <a:p>
            <a:pPr fontAlgn="base">
              <a:spcBef>
                <a:spcPct val="0"/>
              </a:spcBef>
              <a:spcAft>
                <a:spcPct val="0"/>
              </a:spcAft>
              <a:defRPr/>
            </a:pPr>
            <a:endParaRPr lang="es-VE" sz="2400" b="1" dirty="0" smtClean="0">
              <a:solidFill>
                <a:prstClr val="white"/>
              </a:solidFill>
              <a:latin typeface="Times New Roman" pitchFamily="18" charset="0"/>
              <a:cs typeface="Times New Roman" pitchFamily="18" charset="0"/>
            </a:endParaRPr>
          </a:p>
          <a:p>
            <a:pPr fontAlgn="base">
              <a:spcBef>
                <a:spcPct val="0"/>
              </a:spcBef>
              <a:spcAft>
                <a:spcPct val="0"/>
              </a:spcAft>
              <a:defRPr/>
            </a:pPr>
            <a:r>
              <a:rPr lang="es-VE" sz="7200" b="1" dirty="0" smtClean="0">
                <a:solidFill>
                  <a:prstClr val="white"/>
                </a:solidFill>
                <a:latin typeface="Times New Roman" pitchFamily="18" charset="0"/>
                <a:cs typeface="Times New Roman" pitchFamily="18" charset="0"/>
              </a:rPr>
              <a:t>UBA </a:t>
            </a:r>
            <a:r>
              <a:rPr lang="es-VE" sz="7200" b="1" dirty="0">
                <a:solidFill>
                  <a:prstClr val="white"/>
                </a:solidFill>
                <a:latin typeface="Times New Roman" pitchFamily="18" charset="0"/>
                <a:cs typeface="Times New Roman" pitchFamily="18" charset="0"/>
              </a:rPr>
              <a:t>- IUS</a:t>
            </a:r>
            <a:endParaRPr lang="es-ES_tradnl" sz="4000" b="1" dirty="0">
              <a:solidFill>
                <a:srgbClr val="CC0000"/>
              </a:solidFill>
              <a:latin typeface="Times New Roman" pitchFamily="18" charset="0"/>
              <a:cs typeface="Times New Roman" pitchFamily="18" charset="0"/>
            </a:endParaRPr>
          </a:p>
        </p:txBody>
      </p:sp>
      <p:sp>
        <p:nvSpPr>
          <p:cNvPr id="22" name="Google Shape;323;p4"/>
          <p:cNvSpPr txBox="1"/>
          <p:nvPr/>
        </p:nvSpPr>
        <p:spPr>
          <a:xfrm>
            <a:off x="637529" y="3538109"/>
            <a:ext cx="17053570" cy="923239"/>
          </a:xfrm>
          <a:prstGeom prst="rect">
            <a:avLst/>
          </a:prstGeom>
          <a:noFill/>
          <a:ln>
            <a:noFill/>
          </a:ln>
        </p:spPr>
        <p:txBody>
          <a:bodyPr spcFirstLastPara="1" wrap="square" lIns="182841" tIns="91395" rIns="182841" bIns="91395" anchor="t" anchorCtr="0">
            <a:spAutoFit/>
          </a:bodyPr>
          <a:lstStyle/>
          <a:p>
            <a:pPr algn="just"/>
            <a:r>
              <a:rPr lang="es-VE" sz="4800" b="1" dirty="0" smtClean="0">
                <a:latin typeface="Arial"/>
                <a:ea typeface="Arial"/>
                <a:cs typeface="Arial"/>
                <a:sym typeface="Arial"/>
              </a:rPr>
              <a:t>EDITORIAL</a:t>
            </a:r>
            <a:endParaRPr b="1" dirty="0">
              <a:latin typeface="Arial"/>
              <a:ea typeface="Arial"/>
              <a:cs typeface="Arial"/>
              <a:sym typeface="Arial"/>
            </a:endParaRPr>
          </a:p>
        </p:txBody>
      </p:sp>
      <p:sp>
        <p:nvSpPr>
          <p:cNvPr id="24"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2" y="22884127"/>
            <a:ext cx="18268948" cy="1410558"/>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r>
              <a:rPr lang="es-VE" dirty="0" smtClean="0">
                <a:solidFill>
                  <a:schemeClr val="bg1"/>
                </a:solidFill>
              </a:rPr>
              <a:t>                                                                                                                                     Página</a:t>
            </a:r>
            <a:r>
              <a:rPr lang="es-VE" dirty="0">
                <a:solidFill>
                  <a:schemeClr val="bg1"/>
                </a:solidFill>
              </a:rPr>
              <a:t>: </a:t>
            </a:r>
            <a:r>
              <a:rPr lang="es-VE" dirty="0" smtClean="0">
                <a:solidFill>
                  <a:schemeClr val="bg1"/>
                </a:solidFill>
              </a:rPr>
              <a:t>1</a:t>
            </a:r>
            <a:endParaRPr lang="es-VE" dirty="0">
              <a:solidFill>
                <a:schemeClr val="bg1"/>
              </a:solidFill>
            </a:endParaRPr>
          </a:p>
        </p:txBody>
      </p:sp>
      <p:sp>
        <p:nvSpPr>
          <p:cNvPr id="25" name="Google Shape;304;p3"/>
          <p:cNvSpPr txBox="1"/>
          <p:nvPr/>
        </p:nvSpPr>
        <p:spPr>
          <a:xfrm>
            <a:off x="2797771" y="22211773"/>
            <a:ext cx="12169352" cy="2400566"/>
          </a:xfrm>
          <a:prstGeom prst="rect">
            <a:avLst/>
          </a:prstGeom>
          <a:noFill/>
          <a:ln>
            <a:noFill/>
          </a:ln>
        </p:spPr>
        <p:txBody>
          <a:bodyPr spcFirstLastPara="1" wrap="square" lIns="182841" tIns="91395" rIns="182841" bIns="91395" anchor="t" anchorCtr="0">
            <a:spAutoFit/>
          </a:bodyPr>
          <a:lstStyle/>
          <a:p>
            <a:pPr algn="ctr"/>
            <a:endParaRPr dirty="0">
              <a:solidFill>
                <a:schemeClr val="dk1"/>
              </a:solidFill>
              <a:latin typeface="Arial"/>
              <a:ea typeface="Arial"/>
              <a:cs typeface="Arial"/>
              <a:sym typeface="Arial"/>
            </a:endParaRPr>
          </a:p>
          <a:p>
            <a:pPr algn="ctr"/>
            <a:r>
              <a:rPr lang="es-ES" dirty="0" smtClean="0">
                <a:solidFill>
                  <a:schemeClr val="bg1"/>
                </a:solidFill>
                <a:latin typeface="Arial"/>
                <a:ea typeface="Arial"/>
                <a:cs typeface="Arial"/>
                <a:sym typeface="Arial"/>
              </a:rPr>
              <a:t>UNIVERSIDAD BICENTENARIA DE ARAGUA</a:t>
            </a:r>
            <a:endParaRPr dirty="0">
              <a:solidFill>
                <a:schemeClr val="bg1"/>
              </a:solidFill>
            </a:endParaRPr>
          </a:p>
          <a:p>
            <a:pPr algn="ctr"/>
            <a:r>
              <a:rPr lang="es-ES" dirty="0">
                <a:solidFill>
                  <a:schemeClr val="bg1"/>
                </a:solidFill>
                <a:latin typeface="Arial"/>
                <a:ea typeface="Arial"/>
                <a:cs typeface="Arial"/>
                <a:sym typeface="Arial"/>
              </a:rPr>
              <a:t>Email: </a:t>
            </a:r>
            <a:r>
              <a:rPr lang="es-ES" b="1" dirty="0" smtClean="0">
                <a:solidFill>
                  <a:schemeClr val="bg1"/>
                </a:solidFill>
                <a:latin typeface="Arial"/>
                <a:ea typeface="Arial"/>
                <a:cs typeface="Arial"/>
                <a:sym typeface="Arial"/>
              </a:rPr>
              <a:t>ubaius@uba.edu.ve</a:t>
            </a:r>
            <a:endParaRPr b="1" dirty="0">
              <a:solidFill>
                <a:schemeClr val="bg1"/>
              </a:solidFill>
              <a:latin typeface="Arial"/>
              <a:ea typeface="Arial"/>
              <a:cs typeface="Arial"/>
              <a:sym typeface="Arial"/>
            </a:endParaRPr>
          </a:p>
          <a:p>
            <a:pPr algn="ctr"/>
            <a:endParaRPr dirty="0">
              <a:solidFill>
                <a:schemeClr val="bg1"/>
              </a:solidFill>
              <a:latin typeface="Arial"/>
              <a:ea typeface="Arial"/>
              <a:cs typeface="Arial"/>
              <a:sym typeface="Arial"/>
            </a:endParaRPr>
          </a:p>
        </p:txBody>
      </p:sp>
      <p:sp>
        <p:nvSpPr>
          <p:cNvPr id="26" name="CuadroTexto 25"/>
          <p:cNvSpPr txBox="1"/>
          <p:nvPr/>
        </p:nvSpPr>
        <p:spPr>
          <a:xfrm>
            <a:off x="637529" y="4461348"/>
            <a:ext cx="7749129" cy="18189595"/>
          </a:xfrm>
          <a:prstGeom prst="rect">
            <a:avLst/>
          </a:prstGeom>
          <a:noFill/>
        </p:spPr>
        <p:txBody>
          <a:bodyPr wrap="square" rtlCol="0">
            <a:spAutoFit/>
          </a:bodyPr>
          <a:lstStyle/>
          <a:p>
            <a:pPr algn="just"/>
            <a:r>
              <a:rPr lang="es-ES" sz="2400" dirty="0">
                <a:ea typeface="Calibri" panose="020F0502020204030204" pitchFamily="34" charset="0"/>
              </a:rPr>
              <a:t>El profesor, Dr. Rafael Ángel Salih Castellanos, excelso Director de la revista </a:t>
            </a:r>
            <a:r>
              <a:rPr lang="es-ES" sz="2400" dirty="0" smtClean="0">
                <a:ea typeface="Calibri" panose="020F0502020204030204" pitchFamily="34" charset="0"/>
              </a:rPr>
              <a:t>UBAIUS</a:t>
            </a:r>
            <a:r>
              <a:rPr lang="es-ES" sz="2400" dirty="0">
                <a:ea typeface="Calibri" panose="020F0502020204030204" pitchFamily="34" charset="0"/>
              </a:rPr>
              <a:t>, de la ilustre Universidad Bicentanaria de Aragua, me honró con la postulación en esta oportunidad a fin de escribir el editorial para este importante órgano medio comunicacional académico. Magno compromiso, sobre todo porque para hacerlo habría que leer, aunque fuera en forma rápida la mayoría de los artículos científicos que integran la correspondiente a la presente edición. </a:t>
            </a:r>
            <a:endParaRPr lang="es-ES" sz="2400" dirty="0" smtClean="0">
              <a:ea typeface="Calibri" panose="020F0502020204030204" pitchFamily="34" charset="0"/>
            </a:endParaRPr>
          </a:p>
          <a:p>
            <a:pPr algn="just"/>
            <a:endParaRPr lang="es-ES" sz="2400" dirty="0">
              <a:ea typeface="Calibri" panose="020F0502020204030204" pitchFamily="34" charset="0"/>
            </a:endParaRPr>
          </a:p>
          <a:p>
            <a:pPr algn="just"/>
            <a:r>
              <a:rPr lang="es-ES" sz="2400" dirty="0">
                <a:ea typeface="Calibri" panose="020F0502020204030204" pitchFamily="34" charset="0"/>
              </a:rPr>
              <a:t>Debo advertir que el tiempo conferido fue muy corto, pese a ello, disfruté la lectura de cada artículo, deteniéndome en los que conciernen a tópicos en los cuáles se ha escrito muchísimo, originándose una controversial disputa desde el punto de vista social, biológica y jurídica, como lo es el tema referido al aborto, álgido tema que analiza </a:t>
            </a:r>
            <a:r>
              <a:rPr lang="es-ES" sz="2400" dirty="0" err="1" smtClean="0">
                <a:ea typeface="Calibri" panose="020F0502020204030204" pitchFamily="34" charset="0"/>
              </a:rPr>
              <a:t>Beckers</a:t>
            </a:r>
            <a:r>
              <a:rPr lang="es-ES" sz="2400" dirty="0" smtClean="0">
                <a:ea typeface="Calibri" panose="020F0502020204030204" pitchFamily="34" charset="0"/>
              </a:rPr>
              <a:t> </a:t>
            </a:r>
            <a:r>
              <a:rPr lang="es-ES" sz="2400" dirty="0">
                <a:ea typeface="Calibri" panose="020F0502020204030204" pitchFamily="34" charset="0"/>
              </a:rPr>
              <a:t>W. Sotillo Leiva: </a:t>
            </a:r>
            <a:r>
              <a:rPr lang="es-ES" sz="2400" i="1" dirty="0">
                <a:ea typeface="Calibri" panose="020F0502020204030204" pitchFamily="34" charset="0"/>
              </a:rPr>
              <a:t>El aborto como un estado de necesidad justificado en la legislación venezolana</a:t>
            </a:r>
            <a:r>
              <a:rPr lang="es-ES" sz="2400" dirty="0">
                <a:ea typeface="Calibri" panose="020F0502020204030204" pitchFamily="34" charset="0"/>
              </a:rPr>
              <a:t>. </a:t>
            </a:r>
            <a:endParaRPr lang="es-ES" sz="2400" dirty="0" smtClean="0">
              <a:ea typeface="Calibri" panose="020F0502020204030204" pitchFamily="34" charset="0"/>
            </a:endParaRPr>
          </a:p>
          <a:p>
            <a:pPr algn="just"/>
            <a:endParaRPr lang="es-ES" sz="2400" dirty="0">
              <a:ea typeface="Calibri" panose="020F0502020204030204" pitchFamily="34" charset="0"/>
            </a:endParaRPr>
          </a:p>
          <a:p>
            <a:pPr algn="just"/>
            <a:r>
              <a:rPr lang="es-ES" sz="2400" dirty="0">
                <a:ea typeface="Calibri" panose="020F0502020204030204" pitchFamily="34" charset="0"/>
              </a:rPr>
              <a:t>Seguro estoy que este trabajo científico causará polémica. Puede que para algunos –como es mi caso en lo particular– no sea del agrado, y no esté de acuerdo con varios aspectos, pero es innegable que se trata de una esclarecida investigación. He sido del criterio conforme al cual el abogado es un letrado y a su vez, el letrado es un humanista, como tal, el experto en las ciencias jurídicas, obligado está saber (conocer) el objeto, fundamento, propósito y los objetivos específicos del derecho como ciencia, sino que debe saber, sino todo, al menos, una parte característica propia de las ciencias sociales y demás disciplinas técnicas – epistemológicas</a:t>
            </a:r>
            <a:r>
              <a:rPr lang="es-ES" sz="2400" dirty="0" smtClean="0">
                <a:ea typeface="Calibri" panose="020F0502020204030204" pitchFamily="34" charset="0"/>
              </a:rPr>
              <a:t>.</a:t>
            </a:r>
          </a:p>
          <a:p>
            <a:pPr algn="just"/>
            <a:endParaRPr lang="es-ES" sz="2400" dirty="0">
              <a:ea typeface="Calibri" panose="020F0502020204030204" pitchFamily="34" charset="0"/>
            </a:endParaRPr>
          </a:p>
          <a:p>
            <a:pPr algn="just"/>
            <a:r>
              <a:rPr lang="es-ES" sz="2400" dirty="0">
                <a:ea typeface="Calibri" panose="020F0502020204030204" pitchFamily="34" charset="0"/>
              </a:rPr>
              <a:t>Amiledys E. Rodríguez, lo confirma en su regio artículo: </a:t>
            </a:r>
            <a:r>
              <a:rPr lang="es-ES" sz="2400" i="1" dirty="0">
                <a:ea typeface="Calibri" panose="020F0502020204030204" pitchFamily="34" charset="0"/>
              </a:rPr>
              <a:t>Eficacia de la cadena de custodia de evidencias físicas como garante en el proceso penal</a:t>
            </a:r>
            <a:r>
              <a:rPr lang="es-ES" sz="2400" dirty="0">
                <a:ea typeface="Calibri" panose="020F0502020204030204" pitchFamily="34" charset="0"/>
              </a:rPr>
              <a:t>. En otras palabras, el abogado debe tener conocimiento de todas las demás áreas de los saberes y conocimientos científicos. Así las cosas, un abogado debe tener conocimiento no sólo de la criminalística –mucho más si ejerce en el área penal, sin importar que lo haga, ora como jurisdicente, ora como fiscal del Ministerio Público, o bien, como defensor técnico, público o privado– sino de criminología, de sociología, psiquiatría, psicología, medicina legal, entre otras no menos sustanciales áreas científicas. Daniela Márquez, Francisco Sosa nos los recuerda en: </a:t>
            </a:r>
            <a:r>
              <a:rPr lang="es-ES" sz="2400" i="1" dirty="0">
                <a:ea typeface="Calibri" panose="020F0502020204030204" pitchFamily="34" charset="0"/>
              </a:rPr>
              <a:t>El uso del perfil criminológico en la investigación penal</a:t>
            </a:r>
            <a:r>
              <a:rPr lang="es-ES" sz="2400" dirty="0">
                <a:ea typeface="Calibri" panose="020F0502020204030204" pitchFamily="34" charset="0"/>
              </a:rPr>
              <a:t>; </a:t>
            </a:r>
            <a:r>
              <a:rPr lang="es-ES" sz="2400" dirty="0" smtClean="0">
                <a:ea typeface="Calibri" panose="020F0502020204030204" pitchFamily="34" charset="0"/>
              </a:rPr>
              <a:t>y </a:t>
            </a:r>
            <a:r>
              <a:rPr lang="es-ES" sz="2400" i="1" dirty="0">
                <a:ea typeface="Calibri" panose="020F0502020204030204" pitchFamily="34" charset="0"/>
              </a:rPr>
              <a:t>Relevancia de las crestas papilares en el proceso penal y criminalístico en la República Bolivariana de Venezuela</a:t>
            </a:r>
            <a:r>
              <a:rPr lang="es-ES" sz="2400" dirty="0">
                <a:ea typeface="Calibri" panose="020F0502020204030204" pitchFamily="34" charset="0"/>
              </a:rPr>
              <a:t>.</a:t>
            </a:r>
            <a:endParaRPr lang="es-ES" sz="2400" dirty="0" smtClean="0">
              <a:ea typeface="Calibri" panose="020F0502020204030204" pitchFamily="34" charset="0"/>
            </a:endParaRPr>
          </a:p>
          <a:p>
            <a:pPr algn="just"/>
            <a:endParaRPr lang="es-ES" sz="2400" dirty="0" smtClean="0"/>
          </a:p>
        </p:txBody>
      </p:sp>
      <p:sp>
        <p:nvSpPr>
          <p:cNvPr id="27" name="CuadroTexto 26"/>
          <p:cNvSpPr txBox="1"/>
          <p:nvPr/>
        </p:nvSpPr>
        <p:spPr>
          <a:xfrm>
            <a:off x="9360532" y="4438110"/>
            <a:ext cx="7749129" cy="17922855"/>
          </a:xfrm>
          <a:prstGeom prst="rect">
            <a:avLst/>
          </a:prstGeom>
          <a:noFill/>
        </p:spPr>
        <p:txBody>
          <a:bodyPr wrap="square" rtlCol="0">
            <a:spAutoFit/>
          </a:bodyPr>
          <a:lstStyle/>
          <a:p>
            <a:pPr algn="just"/>
            <a:r>
              <a:rPr lang="es-ES" sz="2400" dirty="0">
                <a:ea typeface="Calibri" panose="020F0502020204030204" pitchFamily="34" charset="0"/>
              </a:rPr>
              <a:t>El lector encontrará en la presente edición, otros artículos que prueban con autorizados asertos que el jurista –el buen abogado, claro– no debe soslayar las ciencias criminalísticas, criminológicas, y sociales. Frangelyn Piersanti, Oriana Giraldi, Samuel Prieto Morillo, Nelson Sánchez, María Betancourt, y, Jorge Luis Gaviria Linares –éste último de los nombrados, toda su vida la ha dedicado a la enseñanza, a la educación, a la academia y al aprendizaje, lo sé, porque lo conozco desde el año 2002, tiempo en el cual impartió clases en el postgrado de Especialización en Derecho Procesal Penal, en la Universidad Fermín Toro, del cual formé parte como estudiante– tienen en común la pasión por el estudio, la exploración y el escudriñamiento de las ciencias jurídicas, criminalísticas y criminológicas</a:t>
            </a:r>
            <a:r>
              <a:rPr lang="es-ES" sz="2400" dirty="0" smtClean="0">
                <a:ea typeface="Calibri" panose="020F0502020204030204" pitchFamily="34" charset="0"/>
              </a:rPr>
              <a:t>.</a:t>
            </a:r>
          </a:p>
          <a:p>
            <a:pPr algn="just"/>
            <a:endParaRPr lang="es-ES" sz="2400" dirty="0" smtClean="0"/>
          </a:p>
          <a:p>
            <a:pPr algn="just"/>
            <a:r>
              <a:rPr lang="es-ES" sz="2400" dirty="0">
                <a:ea typeface="Calibri" panose="020F0502020204030204" pitchFamily="34" charset="0"/>
              </a:rPr>
              <a:t>No pocas veces me han preguntado, en los pasillos de los tribunales, “¿Hasta cuándo vas a seguir estudiando, Leonardo?”, “¿No te cansas de estudiar?”. Mi respuesta constantemente es la misma: “Estudio no para tener más conocimientos, sino para sentirme siempre joven”.  La veloz lectura de todos estos trabajos académicos prueba que no he estado lejos de ese apotegma: envejece el profesional que al graduarse deja de estudiar.  Probablemente algunos de los autores acá mencionados –</a:t>
            </a:r>
            <a:r>
              <a:rPr lang="es-ES" sz="2400" i="1" dirty="0">
                <a:ea typeface="Calibri" panose="020F0502020204030204" pitchFamily="34" charset="0"/>
              </a:rPr>
              <a:t>verbigratia, </a:t>
            </a:r>
            <a:r>
              <a:rPr lang="es-ES" sz="2400" dirty="0">
                <a:ea typeface="Calibri" panose="020F0502020204030204" pitchFamily="34" charset="0"/>
              </a:rPr>
              <a:t>Jorge Luis Gaviria Linares, Rafael Ángel Salih Castellanos, por caso– toda la vida se ha desempeñado como educadores. </a:t>
            </a:r>
            <a:endParaRPr lang="es-ES" sz="2400" dirty="0"/>
          </a:p>
          <a:p>
            <a:pPr algn="just"/>
            <a:endParaRPr lang="es-ES" sz="2400" dirty="0" smtClean="0"/>
          </a:p>
          <a:p>
            <a:pPr algn="just"/>
            <a:r>
              <a:rPr lang="es-ES" sz="2400" dirty="0">
                <a:ea typeface="Calibri" panose="020F0502020204030204" pitchFamily="34" charset="0"/>
              </a:rPr>
              <a:t>En honor a ellos, quisiera aprovechar la gran oportunidad que me brinda el respetado colega, Dr. Rafael </a:t>
            </a:r>
            <a:r>
              <a:rPr lang="es-ES" sz="2400" dirty="0" err="1">
                <a:ea typeface="Calibri" panose="020F0502020204030204" pitchFamily="34" charset="0"/>
              </a:rPr>
              <a:t>Salih</a:t>
            </a:r>
            <a:r>
              <a:rPr lang="es-ES" sz="2400" dirty="0">
                <a:ea typeface="Calibri" panose="020F0502020204030204" pitchFamily="34" charset="0"/>
              </a:rPr>
              <a:t>, al momento de elucubrar, de escribir estas breves líneas, para traer a colación el conflicto de los maestros y maestras en la actualidad: </a:t>
            </a:r>
            <a:r>
              <a:rPr lang="es-419" sz="2400" dirty="0">
                <a:ea typeface="Calibri" panose="020F0502020204030204" pitchFamily="34" charset="0"/>
              </a:rPr>
              <a:t>Es inadmisible soslayar la gigante deuda que el país entero tiene con quienes han dado lo principal de sus vidas para que las nuevas generaciones de juventudes tengan una formación correcta, erudita y académica</a:t>
            </a:r>
            <a:r>
              <a:rPr lang="es-419" sz="2400" dirty="0" smtClean="0">
                <a:ea typeface="Calibri" panose="020F0502020204030204" pitchFamily="34" charset="0"/>
              </a:rPr>
              <a:t>.</a:t>
            </a:r>
            <a:endParaRPr lang="es-ES" sz="2400" dirty="0">
              <a:ea typeface="Calibri" panose="020F0502020204030204" pitchFamily="34" charset="0"/>
            </a:endParaRPr>
          </a:p>
          <a:p>
            <a:pPr algn="just"/>
            <a:endParaRPr lang="es-ES" sz="2400" dirty="0" smtClean="0"/>
          </a:p>
          <a:p>
            <a:pPr algn="just">
              <a:spcAft>
                <a:spcPts val="800"/>
              </a:spcAft>
              <a:tabLst>
                <a:tab pos="2152650" algn="l"/>
              </a:tabLst>
            </a:pPr>
            <a:r>
              <a:rPr lang="es-419" sz="2400" dirty="0">
                <a:ea typeface="Calibri" panose="020F0502020204030204" pitchFamily="34" charset="0"/>
                <a:cs typeface="Times New Roman" panose="02020603050405020304" pitchFamily="18" charset="0"/>
              </a:rPr>
              <a:t>Del mismo modo, con preocupación he observado a muchos venezolanos, que, por diversas razones, han decidido emigrar a otros países, continuamente hablan mal de Venezuela. Cierto que, en los actuales momentos, Venezuela atraviesa una de las crisis económicas jamás vista en toda la historia contemporánea; sin embargo, como toda madre, la nación, necesita de sus hijos, nuestro país demanda la participación de todos sus vástagos, y así como no es bueno que un hijo se exprese mal de su madre, de equivalente talante, no es apropiado que los venezolanos hablemos mal de Venezuela. </a:t>
            </a:r>
            <a:endParaRPr lang="es-VE" sz="2400" dirty="0">
              <a:ea typeface="Calibri" panose="020F0502020204030204" pitchFamily="34" charset="0"/>
              <a:cs typeface="Times New Roman" panose="02020603050405020304" pitchFamily="18" charset="0"/>
            </a:endParaRPr>
          </a:p>
          <a:p>
            <a:pPr algn="just"/>
            <a:endParaRPr lang="es-ES" sz="2400" dirty="0" smtClean="0"/>
          </a:p>
        </p:txBody>
      </p:sp>
      <p:sp>
        <p:nvSpPr>
          <p:cNvPr id="13" name="Google Shape;309;p3"/>
          <p:cNvSpPr txBox="1"/>
          <p:nvPr/>
        </p:nvSpPr>
        <p:spPr>
          <a:xfrm>
            <a:off x="29839" y="22168854"/>
            <a:ext cx="18268949" cy="677018"/>
          </a:xfrm>
          <a:prstGeom prst="rect">
            <a:avLst/>
          </a:prstGeom>
          <a:gradFill flip="none" rotWithShape="1">
            <a:gsLst>
              <a:gs pos="0">
                <a:srgbClr val="D20904">
                  <a:shade val="30000"/>
                  <a:satMod val="115000"/>
                </a:srgbClr>
              </a:gs>
              <a:gs pos="50000">
                <a:srgbClr val="D20904">
                  <a:shade val="67500"/>
                  <a:satMod val="115000"/>
                </a:srgbClr>
              </a:gs>
              <a:gs pos="100000">
                <a:srgbClr val="D20904">
                  <a:shade val="100000"/>
                  <a:satMod val="115000"/>
                </a:srgbClr>
              </a:gs>
            </a:gsLst>
            <a:lin ang="18900000" scaled="1"/>
            <a:tileRect/>
          </a:gradFill>
          <a:ln w="6350">
            <a:solidFill>
              <a:srgbClr val="6A0402"/>
            </a:solidFill>
          </a:ln>
          <a:scene3d>
            <a:camera prst="orthographicFront"/>
            <a:lightRig rig="threePt" dir="t"/>
          </a:scene3d>
          <a:sp3d contourW="12700">
            <a:bevelT w="127000" h="101600"/>
            <a:contourClr>
              <a:srgbClr val="6A0402"/>
            </a:contourClr>
          </a:sp3d>
        </p:spPr>
        <p:txBody>
          <a:bodyPr spcFirstLastPara="1" wrap="square" lIns="182841" tIns="91395" rIns="182841" bIns="91395" anchor="t" anchorCtr="0">
            <a:spAutoFit/>
          </a:bodyPr>
          <a:lst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fontAlgn="base">
              <a:spcBef>
                <a:spcPct val="0"/>
              </a:spcBef>
              <a:spcAft>
                <a:spcPct val="0"/>
              </a:spcAft>
              <a:defRPr/>
            </a:pPr>
            <a:r>
              <a:rPr lang="es-ES" sz="3200" b="1" dirty="0">
                <a:solidFill>
                  <a:schemeClr val="bg1"/>
                </a:solidFill>
                <a:latin typeface="Arial" charset="0"/>
                <a:cs typeface="Arial" charset="0"/>
              </a:rPr>
              <a:t>Depósito Legal: </a:t>
            </a:r>
            <a:r>
              <a:rPr lang="es-ES_tradnl" sz="3200" dirty="0">
                <a:solidFill>
                  <a:schemeClr val="bg1"/>
                </a:solidFill>
                <a:latin typeface="Arial" charset="0"/>
                <a:cs typeface="Arial" charset="0"/>
              </a:rPr>
              <a:t>pp200203AR289 </a:t>
            </a:r>
            <a:r>
              <a:rPr lang="es-ES_tradnl" sz="3200" b="1" dirty="0" smtClean="0">
                <a:solidFill>
                  <a:schemeClr val="bg1"/>
                </a:solidFill>
                <a:latin typeface="Arial" charset="0"/>
                <a:cs typeface="Arial" charset="0"/>
              </a:rPr>
              <a:t>ISSN</a:t>
            </a:r>
            <a:r>
              <a:rPr lang="es-ES_tradnl" sz="3200" b="1" dirty="0">
                <a:solidFill>
                  <a:schemeClr val="bg1"/>
                </a:solidFill>
                <a:latin typeface="Arial" charset="0"/>
                <a:cs typeface="Arial" charset="0"/>
              </a:rPr>
              <a:t>: </a:t>
            </a:r>
            <a:r>
              <a:rPr lang="es-ES_tradnl" sz="3200" dirty="0">
                <a:solidFill>
                  <a:schemeClr val="bg1"/>
                </a:solidFill>
                <a:latin typeface="Arial" charset="0"/>
                <a:cs typeface="Arial" charset="0"/>
              </a:rPr>
              <a:t>1317-6331</a:t>
            </a:r>
            <a:r>
              <a:rPr lang="es-ES" sz="3200" b="1" dirty="0">
                <a:solidFill>
                  <a:schemeClr val="bg1"/>
                </a:solidFill>
                <a:latin typeface="Arial" charset="0"/>
                <a:cs typeface="Arial" charset="0"/>
              </a:rPr>
              <a:t> </a:t>
            </a:r>
          </a:p>
        </p:txBody>
      </p:sp>
    </p:spTree>
    <p:extLst>
      <p:ext uri="{BB962C8B-B14F-4D97-AF65-F5344CB8AC3E}">
        <p14:creationId xmlns:p14="http://schemas.microsoft.com/office/powerpoint/2010/main" val="167194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3"/>
          <p:cNvSpPr txBox="1"/>
          <p:nvPr/>
        </p:nvSpPr>
        <p:spPr>
          <a:xfrm>
            <a:off x="5894115" y="427430"/>
            <a:ext cx="11940592"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smtClean="0">
                <a:solidFill>
                  <a:prstClr val="white"/>
                </a:solidFill>
                <a:latin typeface="Arial" charset="0"/>
                <a:cs typeface="Arial" charset="0"/>
              </a:rPr>
              <a:t>Vol. 11 Número 1, Enero - Junio. </a:t>
            </a:r>
            <a:r>
              <a:rPr lang="es-VE" sz="4000" b="1" dirty="0">
                <a:solidFill>
                  <a:prstClr val="white"/>
                </a:solidFill>
                <a:latin typeface="Arial" charset="0"/>
                <a:cs typeface="Arial" charset="0"/>
              </a:rPr>
              <a:t>Año </a:t>
            </a:r>
            <a:r>
              <a:rPr lang="es-VE" sz="4000" b="1" dirty="0" smtClean="0">
                <a:solidFill>
                  <a:prstClr val="white"/>
                </a:solidFill>
                <a:latin typeface="Arial" charset="0"/>
                <a:cs typeface="Arial" charset="0"/>
              </a:rPr>
              <a:t>2022</a:t>
            </a:r>
            <a:endParaRPr lang="es-VE" sz="4000" b="1" dirty="0">
              <a:solidFill>
                <a:prstClr val="white"/>
              </a:solidFill>
              <a:latin typeface="Arial" charset="0"/>
              <a:cs typeface="Arial" charset="0"/>
            </a:endParaRPr>
          </a:p>
        </p:txBody>
      </p:sp>
      <p:sp>
        <p:nvSpPr>
          <p:cNvPr id="17"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12292" y="0"/>
            <a:ext cx="18268948" cy="2137352"/>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defRPr/>
            </a:pPr>
            <a:endParaRPr lang="es-VE" dirty="0">
              <a:solidFill>
                <a:prstClr val="white"/>
              </a:solidFill>
              <a:latin typeface="Tw Cen MT"/>
              <a:cs typeface="Arial" charset="0"/>
            </a:endParaRPr>
          </a:p>
        </p:txBody>
      </p:sp>
      <p:sp>
        <p:nvSpPr>
          <p:cNvPr id="18"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0" y="2179426"/>
            <a:ext cx="18268948" cy="765010"/>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fontAlgn="base">
              <a:spcBef>
                <a:spcPct val="0"/>
              </a:spcBef>
              <a:spcAft>
                <a:spcPct val="0"/>
              </a:spcAft>
              <a:defRPr/>
            </a:pPr>
            <a:r>
              <a:rPr lang="es-MX" b="1">
                <a:solidFill>
                  <a:schemeClr val="bg1"/>
                </a:solidFill>
                <a:latin typeface="Arial" charset="0"/>
                <a:cs typeface="Arial" charset="0"/>
              </a:rPr>
              <a:t>Revista de Ciencias Jurídicas y Políticas</a:t>
            </a:r>
            <a:endParaRPr lang="es-MX" b="1" dirty="0">
              <a:solidFill>
                <a:schemeClr val="bg1"/>
              </a:solidFill>
              <a:latin typeface="Arial" charset="0"/>
              <a:cs typeface="Arial" charset="0"/>
            </a:endParaRPr>
          </a:p>
        </p:txBody>
      </p:sp>
      <p:sp>
        <p:nvSpPr>
          <p:cNvPr id="21" name="Text Box 16"/>
          <p:cNvSpPr txBox="1">
            <a:spLocks noChangeArrowheads="1"/>
          </p:cNvSpPr>
          <p:nvPr/>
        </p:nvSpPr>
        <p:spPr bwMode="auto">
          <a:xfrm>
            <a:off x="1005741" y="206613"/>
            <a:ext cx="7264638" cy="1661983"/>
          </a:xfrm>
          <a:prstGeom prst="rect">
            <a:avLst/>
          </a:prstGeom>
          <a:noFill/>
          <a:ln w="9525">
            <a:noFill/>
            <a:miter lim="800000"/>
            <a:headEnd/>
            <a:tailEnd/>
          </a:ln>
          <a:effectLst/>
        </p:spPr>
        <p:txBody>
          <a:bodyPr wrap="square" lIns="182871" tIns="91435" rIns="182871" bIns="91435">
            <a:spAutoFit/>
          </a:bodyPr>
          <a:lstStyle/>
          <a:p>
            <a:pPr fontAlgn="base">
              <a:spcBef>
                <a:spcPct val="0"/>
              </a:spcBef>
              <a:spcAft>
                <a:spcPct val="0"/>
              </a:spcAft>
              <a:defRPr/>
            </a:pPr>
            <a:endParaRPr lang="es-VE" sz="2400" b="1" dirty="0" smtClean="0">
              <a:solidFill>
                <a:prstClr val="white"/>
              </a:solidFill>
              <a:latin typeface="Times New Roman" pitchFamily="18" charset="0"/>
              <a:cs typeface="Times New Roman" pitchFamily="18" charset="0"/>
            </a:endParaRPr>
          </a:p>
          <a:p>
            <a:pPr fontAlgn="base">
              <a:spcBef>
                <a:spcPct val="0"/>
              </a:spcBef>
              <a:spcAft>
                <a:spcPct val="0"/>
              </a:spcAft>
              <a:defRPr/>
            </a:pPr>
            <a:r>
              <a:rPr lang="es-VE" sz="7200" b="1" dirty="0" smtClean="0">
                <a:solidFill>
                  <a:prstClr val="white"/>
                </a:solidFill>
                <a:latin typeface="Times New Roman" pitchFamily="18" charset="0"/>
                <a:cs typeface="Times New Roman" pitchFamily="18" charset="0"/>
              </a:rPr>
              <a:t>UBA </a:t>
            </a:r>
            <a:r>
              <a:rPr lang="es-VE" sz="7200" b="1" dirty="0">
                <a:solidFill>
                  <a:prstClr val="white"/>
                </a:solidFill>
                <a:latin typeface="Times New Roman" pitchFamily="18" charset="0"/>
                <a:cs typeface="Times New Roman" pitchFamily="18" charset="0"/>
              </a:rPr>
              <a:t>- IUS</a:t>
            </a:r>
            <a:endParaRPr lang="es-ES_tradnl" sz="4000" b="1" dirty="0">
              <a:solidFill>
                <a:srgbClr val="CC0000"/>
              </a:solidFill>
              <a:latin typeface="Times New Roman" pitchFamily="18" charset="0"/>
              <a:cs typeface="Times New Roman" pitchFamily="18" charset="0"/>
            </a:endParaRPr>
          </a:p>
        </p:txBody>
      </p:sp>
      <p:sp>
        <p:nvSpPr>
          <p:cNvPr id="22" name="Google Shape;323;p4"/>
          <p:cNvSpPr txBox="1"/>
          <p:nvPr/>
        </p:nvSpPr>
        <p:spPr>
          <a:xfrm>
            <a:off x="637529" y="3538109"/>
            <a:ext cx="17053570" cy="923239"/>
          </a:xfrm>
          <a:prstGeom prst="rect">
            <a:avLst/>
          </a:prstGeom>
          <a:noFill/>
          <a:ln>
            <a:noFill/>
          </a:ln>
        </p:spPr>
        <p:txBody>
          <a:bodyPr spcFirstLastPara="1" wrap="square" lIns="182841" tIns="91395" rIns="182841" bIns="91395" anchor="t" anchorCtr="0">
            <a:spAutoFit/>
          </a:bodyPr>
          <a:lstStyle/>
          <a:p>
            <a:pPr algn="just"/>
            <a:r>
              <a:rPr lang="es-VE" sz="4800" b="1" dirty="0" smtClean="0">
                <a:latin typeface="Arial"/>
                <a:ea typeface="Arial"/>
                <a:cs typeface="Arial"/>
                <a:sym typeface="Arial"/>
              </a:rPr>
              <a:t>EDITORIAL</a:t>
            </a:r>
            <a:endParaRPr b="1" dirty="0">
              <a:latin typeface="Arial"/>
              <a:ea typeface="Arial"/>
              <a:cs typeface="Arial"/>
              <a:sym typeface="Arial"/>
            </a:endParaRPr>
          </a:p>
        </p:txBody>
      </p:sp>
      <p:sp>
        <p:nvSpPr>
          <p:cNvPr id="24" name="2 Rectángulo">
            <a:extLst>
              <a:ext uri="{FF2B5EF4-FFF2-40B4-BE49-F238E27FC236}">
                <a16:creationId xmlns:a16="http://schemas.microsoft.com/office/drawing/2014/main" id="{CA1E173B-2A9C-4357-A31E-51C6C0FC6172}"/>
              </a:ext>
            </a:extLst>
          </p:cNvPr>
          <p:cNvSpPr>
            <a:spLocks noChangeArrowheads="1"/>
          </p:cNvSpPr>
          <p:nvPr/>
        </p:nvSpPr>
        <p:spPr bwMode="auto">
          <a:xfrm>
            <a:off x="2" y="22884127"/>
            <a:ext cx="18268948" cy="1410558"/>
          </a:xfrm>
          <a:prstGeom prst="rect">
            <a:avLst/>
          </a:prstGeom>
          <a:solidFill>
            <a:srgbClr val="C00000"/>
          </a:solidFill>
          <a:ln w="6350">
            <a:solidFill>
              <a:srgbClr val="6A0402"/>
            </a:solidFill>
            <a:headEnd/>
            <a:tailEnd/>
          </a:ln>
          <a:effectLst>
            <a:outerShdw blurRad="63500" dist="25400" dir="5400000" rotWithShape="0">
              <a:srgbClr val="000000">
                <a:alpha val="43000"/>
              </a:srgbClr>
            </a:outerShdw>
          </a:effectLst>
          <a:scene3d>
            <a:camera prst="orthographicFront"/>
            <a:lightRig rig="threePt" dir="t"/>
          </a:scene3d>
          <a:sp3d contourW="12700" prstMaterial="dkEdge">
            <a:bevelT w="127000" h="101600"/>
            <a:contourClr>
              <a:srgbClr val="6A0402"/>
            </a:contourClr>
          </a:sp3d>
        </p:spPr>
        <p:style>
          <a:lnRef idx="1">
            <a:schemeClr val="accent1"/>
          </a:lnRef>
          <a:fillRef idx="2">
            <a:schemeClr val="accent1"/>
          </a:fillRef>
          <a:effectRef idx="1">
            <a:schemeClr val="accent1"/>
          </a:effectRef>
          <a:fontRef idx="minor">
            <a:schemeClr val="dk1"/>
          </a:fontRef>
        </p:style>
        <p:txBody>
          <a:bodyPr lIns="182871" tIns="91435" rIns="182871" bIns="91435" anchor="ctr"/>
          <a:lstStyle/>
          <a:p>
            <a:pPr algn="ctr"/>
            <a:r>
              <a:rPr lang="es-VE" dirty="0" smtClean="0">
                <a:solidFill>
                  <a:schemeClr val="bg1"/>
                </a:solidFill>
              </a:rPr>
              <a:t>                                                                                                                                            Página: 2</a:t>
            </a:r>
            <a:endParaRPr lang="es-VE" dirty="0">
              <a:solidFill>
                <a:schemeClr val="bg1"/>
              </a:solidFill>
            </a:endParaRPr>
          </a:p>
        </p:txBody>
      </p:sp>
      <p:sp>
        <p:nvSpPr>
          <p:cNvPr id="25" name="Google Shape;304;p3"/>
          <p:cNvSpPr txBox="1"/>
          <p:nvPr/>
        </p:nvSpPr>
        <p:spPr>
          <a:xfrm>
            <a:off x="2725764" y="22211773"/>
            <a:ext cx="12331281" cy="2400566"/>
          </a:xfrm>
          <a:prstGeom prst="rect">
            <a:avLst/>
          </a:prstGeom>
          <a:noFill/>
          <a:ln>
            <a:noFill/>
          </a:ln>
        </p:spPr>
        <p:txBody>
          <a:bodyPr spcFirstLastPara="1" wrap="square" lIns="182841" tIns="91395" rIns="182841" bIns="91395" anchor="t" anchorCtr="0">
            <a:spAutoFit/>
          </a:bodyPr>
          <a:lstStyle/>
          <a:p>
            <a:pPr algn="ctr"/>
            <a:endParaRPr dirty="0" smtClean="0">
              <a:solidFill>
                <a:schemeClr val="dk1"/>
              </a:solidFill>
              <a:latin typeface="Arial"/>
              <a:ea typeface="Arial"/>
              <a:cs typeface="Arial"/>
              <a:sym typeface="Arial"/>
            </a:endParaRPr>
          </a:p>
          <a:p>
            <a:pPr algn="ctr"/>
            <a:r>
              <a:rPr lang="es-ES" dirty="0" smtClean="0">
                <a:solidFill>
                  <a:schemeClr val="bg1"/>
                </a:solidFill>
                <a:latin typeface="Arial"/>
                <a:ea typeface="Arial"/>
                <a:cs typeface="Arial"/>
                <a:sym typeface="Arial"/>
              </a:rPr>
              <a:t>UNIVERSIDAD BICENTENARIA DE ARAGUA</a:t>
            </a:r>
            <a:endParaRPr dirty="0" smtClean="0">
              <a:solidFill>
                <a:schemeClr val="bg1"/>
              </a:solidFill>
            </a:endParaRPr>
          </a:p>
          <a:p>
            <a:pPr algn="ctr"/>
            <a:r>
              <a:rPr lang="es-ES" dirty="0" smtClean="0">
                <a:solidFill>
                  <a:schemeClr val="bg1"/>
                </a:solidFill>
                <a:latin typeface="Arial"/>
                <a:ea typeface="Arial"/>
                <a:cs typeface="Arial"/>
                <a:sym typeface="Arial"/>
              </a:rPr>
              <a:t>Email: </a:t>
            </a:r>
            <a:r>
              <a:rPr lang="es-ES" b="1" dirty="0" smtClean="0">
                <a:solidFill>
                  <a:schemeClr val="bg1"/>
                </a:solidFill>
                <a:latin typeface="Arial"/>
                <a:ea typeface="Arial"/>
                <a:cs typeface="Arial"/>
                <a:sym typeface="Arial"/>
                <a:hlinkClick r:id="rId2"/>
              </a:rPr>
              <a:t>ubaius@uba.edu.ve</a:t>
            </a:r>
            <a:endParaRPr b="1" dirty="0" smtClean="0">
              <a:solidFill>
                <a:schemeClr val="bg1"/>
              </a:solidFill>
              <a:latin typeface="Arial"/>
              <a:ea typeface="Arial"/>
              <a:cs typeface="Arial"/>
              <a:sym typeface="Arial"/>
            </a:endParaRPr>
          </a:p>
          <a:p>
            <a:pPr algn="ctr"/>
            <a:endParaRPr dirty="0">
              <a:solidFill>
                <a:schemeClr val="bg1"/>
              </a:solidFill>
              <a:latin typeface="Arial"/>
              <a:ea typeface="Arial"/>
              <a:cs typeface="Arial"/>
              <a:sym typeface="Arial"/>
            </a:endParaRPr>
          </a:p>
        </p:txBody>
      </p:sp>
      <p:sp>
        <p:nvSpPr>
          <p:cNvPr id="26" name="CuadroTexto 25"/>
          <p:cNvSpPr txBox="1"/>
          <p:nvPr/>
        </p:nvSpPr>
        <p:spPr>
          <a:xfrm>
            <a:off x="637529" y="4509911"/>
            <a:ext cx="7749129" cy="4124206"/>
          </a:xfrm>
          <a:prstGeom prst="rect">
            <a:avLst/>
          </a:prstGeom>
          <a:noFill/>
        </p:spPr>
        <p:txBody>
          <a:bodyPr wrap="square" rtlCol="0">
            <a:spAutoFit/>
          </a:bodyPr>
          <a:lstStyle/>
          <a:p>
            <a:pPr algn="just"/>
            <a:r>
              <a:rPr lang="es-VE" sz="2400" dirty="0">
                <a:latin typeface="Calibri" panose="020F0502020204030204" pitchFamily="34" charset="0"/>
                <a:ea typeface="Calibri" panose="020F0502020204030204" pitchFamily="34" charset="0"/>
                <a:cs typeface="Times New Roman" panose="02020603050405020304" pitchFamily="18" charset="0"/>
              </a:rPr>
              <a:t>Abogado. Doctor en Jurisprudencia. Postdoctor en Seguridad Ciudadana y Paz. Candidato a Doctor en Ciencias Jurídicas (por presentar y defender Tesis Doctoral en la Universidad del Zulia). Doctorando en Seguridad Ciudadana. Profesor de pre y postgrado en la UCSAR, UNES y UNELLEZ. Autor de veinticinco libros, once de los cuales publicados en Chile, Argentina, Colombia, México y República Dominicana. Director de la revista jurídica Lexitum</a:t>
            </a:r>
            <a:r>
              <a:rPr lang="es-VE" sz="2400" dirty="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es-ES" sz="2200" dirty="0" smtClean="0"/>
          </a:p>
          <a:p>
            <a:pPr algn="r"/>
            <a:r>
              <a:rPr lang="es-ES" sz="2400" b="1" dirty="0" smtClean="0"/>
              <a:t>Dr</a:t>
            </a:r>
            <a:r>
              <a:rPr lang="es-ES" sz="2400" b="1" dirty="0"/>
              <a:t>. </a:t>
            </a:r>
            <a:r>
              <a:rPr lang="es-ES" sz="2400" b="1" dirty="0">
                <a:ea typeface="Calibri" panose="020F0502020204030204" pitchFamily="34" charset="0"/>
              </a:rPr>
              <a:t>Leonardo Pereira </a:t>
            </a:r>
            <a:r>
              <a:rPr lang="es-ES" sz="2400" b="1" dirty="0" smtClean="0">
                <a:ea typeface="Calibri" panose="020F0502020204030204" pitchFamily="34" charset="0"/>
              </a:rPr>
              <a:t>Meléndez</a:t>
            </a:r>
          </a:p>
          <a:p>
            <a:r>
              <a:rPr lang="es-ES" sz="2400" b="1" dirty="0"/>
              <a:t> </a:t>
            </a:r>
            <a:r>
              <a:rPr lang="es-ES" sz="2400" b="1" dirty="0" smtClean="0"/>
              <a:t>                                                   </a:t>
            </a:r>
            <a:endParaRPr lang="es-VE" sz="2200" dirty="0"/>
          </a:p>
        </p:txBody>
      </p:sp>
      <p:pic>
        <p:nvPicPr>
          <p:cNvPr id="2" name="Imagen 1"/>
          <p:cNvPicPr>
            <a:picLocks noChangeAspect="1"/>
          </p:cNvPicPr>
          <p:nvPr/>
        </p:nvPicPr>
        <p:blipFill>
          <a:blip r:embed="rId3"/>
          <a:stretch>
            <a:fillRect/>
          </a:stretch>
        </p:blipFill>
        <p:spPr>
          <a:xfrm>
            <a:off x="7246144" y="8149435"/>
            <a:ext cx="3752075" cy="3426872"/>
          </a:xfrm>
          <a:prstGeom prst="rect">
            <a:avLst/>
          </a:prstGeom>
        </p:spPr>
      </p:pic>
      <p:pic>
        <p:nvPicPr>
          <p:cNvPr id="3" name="Imagen 2"/>
          <p:cNvPicPr>
            <a:picLocks noChangeAspect="1"/>
          </p:cNvPicPr>
          <p:nvPr/>
        </p:nvPicPr>
        <p:blipFill>
          <a:blip r:embed="rId4"/>
          <a:stretch>
            <a:fillRect/>
          </a:stretch>
        </p:blipFill>
        <p:spPr>
          <a:xfrm>
            <a:off x="3423573" y="12554892"/>
            <a:ext cx="4324687" cy="2228717"/>
          </a:xfrm>
          <a:prstGeom prst="rect">
            <a:avLst/>
          </a:prstGeom>
        </p:spPr>
      </p:pic>
      <p:pic>
        <p:nvPicPr>
          <p:cNvPr id="15" name="Imagen 60">
            <a:extLst>
              <a:ext uri="{FF2B5EF4-FFF2-40B4-BE49-F238E27FC236}">
                <a16:creationId xmlns:a16="http://schemas.microsoft.com/office/drawing/2014/main" id="{F7613A06-4963-47C5-A44C-86C09944B6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489" y="16362875"/>
            <a:ext cx="4292522" cy="1245753"/>
          </a:xfrm>
          <a:prstGeom prst="rect">
            <a:avLst/>
          </a:prstGeom>
        </p:spPr>
      </p:pic>
      <p:pic>
        <p:nvPicPr>
          <p:cNvPr id="16" name="Imagen 25">
            <a:extLst>
              <a:ext uri="{FF2B5EF4-FFF2-40B4-BE49-F238E27FC236}">
                <a16:creationId xmlns:a16="http://schemas.microsoft.com/office/drawing/2014/main" id="{879735CB-EED1-4CE2-8437-D848E18271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260" y="16018926"/>
            <a:ext cx="3366477" cy="1757022"/>
          </a:xfrm>
          <a:prstGeom prst="rect">
            <a:avLst/>
          </a:prstGeom>
        </p:spPr>
      </p:pic>
      <p:pic>
        <p:nvPicPr>
          <p:cNvPr id="20" name="Picture 2" descr="C:\Users\rsalih\Pictures\Latin re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2832" y="15497495"/>
            <a:ext cx="2268427" cy="29214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rsalih\Pictures\LAtinoamerican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660" y="19085274"/>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4352" y="19257781"/>
            <a:ext cx="3844299" cy="1400579"/>
          </a:xfrm>
          <a:prstGeom prst="rect">
            <a:avLst/>
          </a:prstGeom>
        </p:spPr>
      </p:pic>
      <p:pic>
        <p:nvPicPr>
          <p:cNvPr id="29" name="Picture 2" descr="http://bdigital2.ula.ve/bdigital/images/revencytlogo.jpg">
            <a:hlinkClick r:id="rId10" tooltip="Revency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36959" y="18952094"/>
            <a:ext cx="5954140" cy="20053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14737" y="12467158"/>
            <a:ext cx="2152501" cy="2597351"/>
          </a:xfrm>
          <a:prstGeom prst="rect">
            <a:avLst/>
          </a:prstGeom>
        </p:spPr>
      </p:pic>
      <p:sp>
        <p:nvSpPr>
          <p:cNvPr id="30" name="Google Shape;309;p3"/>
          <p:cNvSpPr txBox="1"/>
          <p:nvPr/>
        </p:nvSpPr>
        <p:spPr>
          <a:xfrm>
            <a:off x="-12294" y="22172386"/>
            <a:ext cx="18268949" cy="677018"/>
          </a:xfrm>
          <a:prstGeom prst="rect">
            <a:avLst/>
          </a:prstGeom>
          <a:gradFill flip="none" rotWithShape="1">
            <a:gsLst>
              <a:gs pos="0">
                <a:srgbClr val="D20904">
                  <a:shade val="30000"/>
                  <a:satMod val="115000"/>
                </a:srgbClr>
              </a:gs>
              <a:gs pos="50000">
                <a:srgbClr val="D20904">
                  <a:shade val="67500"/>
                  <a:satMod val="115000"/>
                </a:srgbClr>
              </a:gs>
              <a:gs pos="100000">
                <a:srgbClr val="D20904">
                  <a:shade val="100000"/>
                  <a:satMod val="115000"/>
                </a:srgbClr>
              </a:gs>
            </a:gsLst>
            <a:lin ang="18900000" scaled="1"/>
            <a:tileRect/>
          </a:gradFill>
          <a:ln w="6350">
            <a:solidFill>
              <a:srgbClr val="6A0402"/>
            </a:solidFill>
          </a:ln>
          <a:scene3d>
            <a:camera prst="orthographicFront"/>
            <a:lightRig rig="threePt" dir="t"/>
          </a:scene3d>
          <a:sp3d contourW="12700">
            <a:bevelT w="127000" h="101600"/>
            <a:contourClr>
              <a:srgbClr val="6A0402"/>
            </a:contourClr>
          </a:sp3d>
        </p:spPr>
        <p:txBody>
          <a:bodyPr spcFirstLastPara="1" wrap="square" lIns="182841" tIns="91395" rIns="182841" bIns="91395" anchor="t" anchorCtr="0">
            <a:spAutoFit/>
          </a:bodyPr>
          <a:lstStyle>
            <a:defPPr>
              <a:defRPr lang="es-V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fontAlgn="base">
              <a:spcBef>
                <a:spcPct val="0"/>
              </a:spcBef>
              <a:spcAft>
                <a:spcPct val="0"/>
              </a:spcAft>
              <a:defRPr/>
            </a:pPr>
            <a:r>
              <a:rPr lang="es-ES" sz="3200" b="1" dirty="0">
                <a:solidFill>
                  <a:schemeClr val="bg1"/>
                </a:solidFill>
                <a:latin typeface="Arial" charset="0"/>
                <a:cs typeface="Arial" charset="0"/>
              </a:rPr>
              <a:t>Depósito Legal: </a:t>
            </a:r>
            <a:r>
              <a:rPr lang="es-ES_tradnl" sz="3200" dirty="0">
                <a:solidFill>
                  <a:schemeClr val="bg1"/>
                </a:solidFill>
                <a:latin typeface="Arial" charset="0"/>
                <a:cs typeface="Arial" charset="0"/>
              </a:rPr>
              <a:t>pp200203AR289 </a:t>
            </a:r>
            <a:r>
              <a:rPr lang="es-ES_tradnl" sz="3200" b="1" dirty="0" smtClean="0">
                <a:solidFill>
                  <a:schemeClr val="bg1"/>
                </a:solidFill>
                <a:latin typeface="Arial" charset="0"/>
                <a:cs typeface="Arial" charset="0"/>
              </a:rPr>
              <a:t>ISSN</a:t>
            </a:r>
            <a:r>
              <a:rPr lang="es-ES_tradnl" sz="3200" b="1" dirty="0">
                <a:solidFill>
                  <a:schemeClr val="bg1"/>
                </a:solidFill>
                <a:latin typeface="Arial" charset="0"/>
                <a:cs typeface="Arial" charset="0"/>
              </a:rPr>
              <a:t>: </a:t>
            </a:r>
            <a:r>
              <a:rPr lang="es-ES_tradnl" sz="3200" dirty="0">
                <a:solidFill>
                  <a:schemeClr val="bg1"/>
                </a:solidFill>
                <a:latin typeface="Arial" charset="0"/>
                <a:cs typeface="Arial" charset="0"/>
              </a:rPr>
              <a:t>1317-6331</a:t>
            </a:r>
            <a:r>
              <a:rPr lang="es-ES" sz="3200" b="1" dirty="0">
                <a:solidFill>
                  <a:schemeClr val="bg1"/>
                </a:solidFill>
                <a:latin typeface="Arial" charset="0"/>
                <a:cs typeface="Arial" charset="0"/>
              </a:rPr>
              <a:t> </a:t>
            </a:r>
          </a:p>
        </p:txBody>
      </p:sp>
      <p:sp>
        <p:nvSpPr>
          <p:cNvPr id="23" name="CuadroTexto 14"/>
          <p:cNvSpPr txBox="1"/>
          <p:nvPr/>
        </p:nvSpPr>
        <p:spPr>
          <a:xfrm>
            <a:off x="321297" y="20658360"/>
            <a:ext cx="17369802" cy="1323439"/>
          </a:xfrm>
          <a:prstGeom prst="rect">
            <a:avLst/>
          </a:prstGeom>
          <a:noFill/>
        </p:spPr>
        <p:txBody>
          <a:bodyPr wrap="square" rtlCol="0">
            <a:spAutoFit/>
          </a:bodyPr>
          <a:lstStyle/>
          <a:p>
            <a:endParaRPr lang="es-VE" sz="4000" dirty="0" smtClean="0"/>
          </a:p>
          <a:p>
            <a:r>
              <a:rPr lang="es-VE" sz="4000" dirty="0" smtClean="0"/>
              <a:t>Recibido:               Aceptado:</a:t>
            </a:r>
            <a:endParaRPr lang="es-VE" dirty="0">
              <a:solidFill>
                <a:schemeClr val="bg1"/>
              </a:solidFill>
            </a:endParaRPr>
          </a:p>
        </p:txBody>
      </p:sp>
      <p:sp>
        <p:nvSpPr>
          <p:cNvPr id="31" name="CuadroTexto 3"/>
          <p:cNvSpPr txBox="1"/>
          <p:nvPr/>
        </p:nvSpPr>
        <p:spPr>
          <a:xfrm>
            <a:off x="6830219" y="926741"/>
            <a:ext cx="10860880" cy="800209"/>
          </a:xfrm>
          <a:prstGeom prst="rect">
            <a:avLst/>
          </a:prstGeom>
          <a:noFill/>
        </p:spPr>
        <p:txBody>
          <a:bodyPr wrap="square" lIns="182871" tIns="91435" rIns="182871" bIns="91435" rtlCol="0">
            <a:spAutoFit/>
          </a:bodyPr>
          <a:lstStyle/>
          <a:p>
            <a:pPr algn="r" fontAlgn="base">
              <a:spcBef>
                <a:spcPct val="0"/>
              </a:spcBef>
              <a:spcAft>
                <a:spcPct val="0"/>
              </a:spcAft>
              <a:defRPr/>
            </a:pPr>
            <a:r>
              <a:rPr lang="es-VE" sz="4000" b="1" dirty="0">
                <a:solidFill>
                  <a:prstClr val="white"/>
                </a:solidFill>
                <a:latin typeface="Times New Roman" pitchFamily="18" charset="0"/>
                <a:cs typeface="Times New Roman" pitchFamily="18" charset="0"/>
              </a:rPr>
              <a:t>Número 12, julio – diciembre. </a:t>
            </a:r>
            <a:r>
              <a:rPr lang="es-VE" sz="4000" b="1">
                <a:solidFill>
                  <a:prstClr val="white"/>
                </a:solidFill>
                <a:latin typeface="Times New Roman" pitchFamily="18" charset="0"/>
                <a:cs typeface="Times New Roman" pitchFamily="18" charset="0"/>
              </a:rPr>
              <a:t>Año 2022</a:t>
            </a:r>
            <a:endParaRPr lang="es-VE" sz="40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001793366"/>
      </p:ext>
    </p:extLst>
  </p:cSld>
  <p:clrMapOvr>
    <a:masterClrMapping/>
  </p:clrMapOvr>
</p:sld>
</file>

<file path=ppt/theme/theme1.xml><?xml version="1.0" encoding="utf-8"?>
<a:theme xmlns:a="http://schemas.openxmlformats.org/drawingml/2006/main" name="Tema de Office">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4065</TotalTime>
  <Words>1094</Words>
  <Application>Microsoft Office PowerPoint</Application>
  <PresentationFormat>Personalizado</PresentationFormat>
  <Paragraphs>42</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Times New Roman</vt:lpstr>
      <vt:lpstr>Tw Cen MT</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Auxy</dc:creator>
  <cp:lastModifiedBy>Fondo Editorial</cp:lastModifiedBy>
  <cp:revision>214</cp:revision>
  <cp:lastPrinted>2021-11-22T14:38:11Z</cp:lastPrinted>
  <dcterms:created xsi:type="dcterms:W3CDTF">2021-04-08T15:44:49Z</dcterms:created>
  <dcterms:modified xsi:type="dcterms:W3CDTF">2024-09-23T14:32:18Z</dcterms:modified>
</cp:coreProperties>
</file>